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18"/>
  </p:notesMasterIdLst>
  <p:sldIdLst>
    <p:sldId id="358" r:id="rId2"/>
    <p:sldId id="259" r:id="rId3"/>
    <p:sldId id="260" r:id="rId4"/>
    <p:sldId id="326" r:id="rId5"/>
    <p:sldId id="369" r:id="rId6"/>
    <p:sldId id="370" r:id="rId7"/>
    <p:sldId id="328" r:id="rId8"/>
    <p:sldId id="371" r:id="rId9"/>
    <p:sldId id="292" r:id="rId10"/>
    <p:sldId id="372" r:id="rId11"/>
    <p:sldId id="373" r:id="rId12"/>
    <p:sldId id="341" r:id="rId13"/>
    <p:sldId id="347" r:id="rId14"/>
    <p:sldId id="363" r:id="rId15"/>
    <p:sldId id="375" r:id="rId16"/>
    <p:sldId id="289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에스코어 드림 4 Regular" panose="020B0503030302020204" pitchFamily="34" charset="-127"/>
      <p:regular r:id="rId21"/>
    </p:embeddedFont>
    <p:embeddedFont>
      <p:font typeface="에스코어 드림 6 Bold" panose="020B0703030302020204" pitchFamily="34" charset="-127"/>
      <p:bold r:id="rId22"/>
    </p:embeddedFont>
    <p:embeddedFont>
      <p:font typeface="에스코어 드림 7 ExtraBold" panose="020B0803030302020204" pitchFamily="34" charset="-127"/>
      <p:bold r:id="rId23"/>
    </p:embeddedFont>
  </p:embeddedFontLst>
  <p:custDataLst>
    <p:tags r:id="rId24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3A660C8-7B6D-4827-8039-F5E224F58560}">
          <p14:sldIdLst>
            <p14:sldId id="358"/>
            <p14:sldId id="259"/>
          </p14:sldIdLst>
        </p14:section>
        <p14:section name="주제 선정" id="{B33CBD22-5644-41B1-96E2-610217C6717F}">
          <p14:sldIdLst>
            <p14:sldId id="260"/>
            <p14:sldId id="326"/>
            <p14:sldId id="369"/>
            <p14:sldId id="370"/>
          </p14:sldIdLst>
        </p14:section>
        <p14:section name="설계서" id="{CE6F1396-4C2F-4174-8233-725E3860A24B}">
          <p14:sldIdLst>
            <p14:sldId id="328"/>
            <p14:sldId id="371"/>
            <p14:sldId id="292"/>
            <p14:sldId id="372"/>
            <p14:sldId id="373"/>
          </p14:sldIdLst>
        </p14:section>
        <p14:section name="USER, ROOM, RESERVATION" id="{391C4BBD-F84F-418D-B033-B49E0B864C7E}">
          <p14:sldIdLst>
            <p14:sldId id="341"/>
            <p14:sldId id="347"/>
            <p14:sldId id="363"/>
            <p14:sldId id="375"/>
          </p14:sldIdLst>
        </p14:section>
        <p14:section name="FIN" id="{F2368648-8950-4B1A-9CB0-8CBC2F1212C3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FEF"/>
    <a:srgbClr val="F0C8D2"/>
    <a:srgbClr val="E296A8"/>
    <a:srgbClr val="AE314E"/>
    <a:srgbClr val="F7EAED"/>
    <a:srgbClr val="FECECE"/>
    <a:srgbClr val="FFFFFF"/>
    <a:srgbClr val="D56580"/>
    <a:srgbClr val="EEE2E5"/>
    <a:srgbClr val="F5D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79781" autoAdjust="0"/>
  </p:normalViewPr>
  <p:slideViewPr>
    <p:cSldViewPr snapToGrid="0">
      <p:cViewPr varScale="1">
        <p:scale>
          <a:sx n="68" d="100"/>
          <a:sy n="68" d="100"/>
        </p:scale>
        <p:origin x="118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F6C3A-1AAB-4B84-B67E-417496E5BBB2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38AF8-979C-42FC-BC97-D8CB3ACD84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42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모델링 제외 중간발표</a:t>
            </a:r>
            <a:endParaRPr lang="en-US" altLang="ko-KR" dirty="0"/>
          </a:p>
          <a:p>
            <a:r>
              <a:rPr lang="ko-KR" altLang="en-US" dirty="0"/>
              <a:t>구현위주 제한된 시간내 준비한 사항들을 </a:t>
            </a:r>
            <a:r>
              <a:rPr lang="ko-KR" altLang="en-US" dirty="0" err="1"/>
              <a:t>안내드리고자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개발 프로그램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38AF8-979C-42FC-BC97-D8CB3ACD84B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786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38AF8-979C-42FC-BC97-D8CB3ACD84B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310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개발에 정말 많은 소스코드</a:t>
            </a:r>
            <a:r>
              <a:rPr lang="en-US" altLang="ko-KR" dirty="0"/>
              <a:t>…… </a:t>
            </a:r>
            <a:r>
              <a:rPr lang="ko-KR" altLang="en-US" dirty="0"/>
              <a:t>일부분만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38AF8-979C-42FC-BC97-D8CB3ACD84B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300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36A3D-D7F6-49A3-BF9B-24E7F4E99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DD56AD-5A42-4344-A736-73296B28D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86666-4728-43BE-B8AB-BCEED41B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F1FB-1820-4857-9839-FBAFB1C3A8AC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6B326-E68E-4623-A0B1-F3F379E3C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7916A7-EDDD-4CEE-8412-BC42F204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638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C16E1-4E02-43A9-A07F-8C4B6D7A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F0D7E1-216D-4376-87A7-54405E78E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5E8C56-52A8-4655-A332-9CD131E1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F1FB-1820-4857-9839-FBAFB1C3A8AC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BEE4CC-74A7-49DF-BCA6-E822B294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C3677C-0248-4F6E-A011-44B75A81F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00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462DF7-2534-4106-95D7-902A7F313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BEBF64-A575-4CAB-825E-3EE03DD45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E3D9A-2EBB-4385-BD95-3E1FFE1A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F1FB-1820-4857-9839-FBAFB1C3A8AC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890ECD-2AD7-41C8-9A61-E1695D3E8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99B6A3-6087-4265-972C-696E23175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875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76FEF-EFB1-45EB-9E96-324168259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6B68F-7F61-4786-86E2-9FE2DF406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EBD508-F1A0-40E2-BB8D-FAEABD591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F1FB-1820-4857-9839-FBAFB1C3A8AC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492649-30D5-4A71-B926-A56F5B47C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8204EF-4FA0-4381-A1B9-4CA12E4D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687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904E8-91F1-42EF-9862-3927270F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E1E2EF-83E1-484F-8960-62BF3868F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CB83C-9417-41B2-AD08-155D28E8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F1FB-1820-4857-9839-FBAFB1C3A8AC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F0C8A7-0BE9-4C0E-BD47-6666D0029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98E5C4-CBD9-4F50-830C-E7F29E41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0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E5D2B-A10B-4723-AAC1-BB9EAF8E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04D9D-AD9D-4F76-88F0-67A817FFD9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966E27-D715-46CE-8EF8-1E44989CB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06684-FFAC-4710-968E-AF53AF19B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F1FB-1820-4857-9839-FBAFB1C3A8AC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6E47BC-D793-4FC3-A56A-EF62D1D5B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6BD60A-6644-4118-BA9F-67A7583FC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921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990B9-DDC2-4A20-B0FA-9DEADF6C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19878D-1AA2-4C2B-90E2-B5C340863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F7136C-647F-49F5-BC81-E87344099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82AE05-9485-4EDF-913E-8B418788E7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BAA966-BC02-4433-85D6-C8709493E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30CF4B-7F32-4790-BCEA-7B45AE2BE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F1FB-1820-4857-9839-FBAFB1C3A8AC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6F3F8D-C4E5-4473-BFD6-BCC309B95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EA9E98-2D50-4CA7-846A-076056F3C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62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2AF14-9B95-4744-8B67-CBD999250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13F9C2-CBD7-42D9-B660-43474D06A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F1FB-1820-4857-9839-FBAFB1C3A8AC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620A61-2BD5-4B85-AE7B-FDC02F50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2605B8-3073-4537-86B2-8C43F24E8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448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841FE9-124D-4D74-A7DE-EA00ECB7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F1FB-1820-4857-9839-FBAFB1C3A8AC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6FD07B-8B2E-414A-82E9-7B659F6F8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F74972-A396-47BD-8229-A7D21AB78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92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D095B-A62F-4977-AEF3-FDDD8AAD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B8C64-D95A-490C-9369-595D82D28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4A8BD-15B3-4C9A-9054-1CD474344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4F0993-7C2B-4E8D-9694-818ECCCA8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F1FB-1820-4857-9839-FBAFB1C3A8AC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FA9A90-A0C0-4B50-A359-E96CA5F68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2FC4D-DAED-436B-BA59-9224DC4AB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123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49D4E-E6D4-45E4-96D5-C5D4F940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AF9145-7A77-4432-9EEB-AFFD93C00A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78BA80-45A4-4E86-A5DA-1C850C656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D8E83B-4A5C-4998-80A9-74776DE3A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F1FB-1820-4857-9839-FBAFB1C3A8AC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91F50E-E2BF-43B4-BAED-01912A310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9389E1-554B-491F-8828-F3F230B5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3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314E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272CDE-4066-4321-9515-784C1827E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6085DD-42F3-4413-BBA5-EFD84F777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3CDA4-4CDD-4C34-90E9-10A163574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5F1FB-1820-4857-9839-FBAFB1C3A8AC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58492-CDDE-4DA6-B6F5-DA7D97A3B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CE6C7-E4AA-467F-B185-7F4FCE4E6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39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1.emf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1.emf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oleObject" Target="../embeddings/oleObject4.bin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9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82D25CA9-6E47-4B85-AF52-AE624A4E312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367280" y="1338498"/>
            <a:ext cx="3728720" cy="3728720"/>
          </a:xfrm>
          <a:custGeom>
            <a:avLst/>
            <a:gdLst>
              <a:gd name="connsiteX0" fmla="*/ 0 w 3728720"/>
              <a:gd name="connsiteY0" fmla="*/ 0 h 3728720"/>
              <a:gd name="connsiteX1" fmla="*/ 3728720 w 3728720"/>
              <a:gd name="connsiteY1" fmla="*/ 0 h 3728720"/>
              <a:gd name="connsiteX2" fmla="*/ 3728720 w 3728720"/>
              <a:gd name="connsiteY2" fmla="*/ 1078842 h 3728720"/>
              <a:gd name="connsiteX3" fmla="*/ 3463011 w 3728720"/>
              <a:gd name="connsiteY3" fmla="*/ 1078842 h 3728720"/>
              <a:gd name="connsiteX4" fmla="*/ 3455666 w 3728720"/>
              <a:gd name="connsiteY4" fmla="*/ 273054 h 3728720"/>
              <a:gd name="connsiteX5" fmla="*/ 273054 w 3728720"/>
              <a:gd name="connsiteY5" fmla="*/ 273054 h 3728720"/>
              <a:gd name="connsiteX6" fmla="*/ 273054 w 3728720"/>
              <a:gd name="connsiteY6" fmla="*/ 3455666 h 3728720"/>
              <a:gd name="connsiteX7" fmla="*/ 3455666 w 3728720"/>
              <a:gd name="connsiteY7" fmla="*/ 3455666 h 3728720"/>
              <a:gd name="connsiteX8" fmla="*/ 3455666 w 3728720"/>
              <a:gd name="connsiteY8" fmla="*/ 3094765 h 3728720"/>
              <a:gd name="connsiteX9" fmla="*/ 3728720 w 3728720"/>
              <a:gd name="connsiteY9" fmla="*/ 3094765 h 3728720"/>
              <a:gd name="connsiteX10" fmla="*/ 3728720 w 3728720"/>
              <a:gd name="connsiteY10" fmla="*/ 3728720 h 3728720"/>
              <a:gd name="connsiteX11" fmla="*/ 0 w 3728720"/>
              <a:gd name="connsiteY11" fmla="*/ 3728720 h 372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720" h="3728720">
                <a:moveTo>
                  <a:pt x="0" y="0"/>
                </a:moveTo>
                <a:lnTo>
                  <a:pt x="3728720" y="0"/>
                </a:lnTo>
                <a:lnTo>
                  <a:pt x="3728720" y="1078842"/>
                </a:lnTo>
                <a:lnTo>
                  <a:pt x="3463011" y="1078842"/>
                </a:lnTo>
                <a:lnTo>
                  <a:pt x="3455666" y="273054"/>
                </a:lnTo>
                <a:lnTo>
                  <a:pt x="273054" y="273054"/>
                </a:lnTo>
                <a:lnTo>
                  <a:pt x="273054" y="3455666"/>
                </a:lnTo>
                <a:lnTo>
                  <a:pt x="3455666" y="3455666"/>
                </a:lnTo>
                <a:lnTo>
                  <a:pt x="3455666" y="3094765"/>
                </a:lnTo>
                <a:lnTo>
                  <a:pt x="3728720" y="3094765"/>
                </a:lnTo>
                <a:lnTo>
                  <a:pt x="3728720" y="3728720"/>
                </a:lnTo>
                <a:lnTo>
                  <a:pt x="0" y="3728720"/>
                </a:lnTo>
                <a:close/>
              </a:path>
            </a:pathLst>
          </a:custGeom>
          <a:solidFill>
            <a:srgbClr val="AE3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B5EB89-509E-4906-A28D-67A5323B5089}"/>
              </a:ext>
            </a:extLst>
          </p:cNvPr>
          <p:cNvCxnSpPr>
            <a:cxnSpLocks/>
            <a:endCxn id="2" idx="0"/>
          </p:cNvCxnSpPr>
          <p:nvPr>
            <p:custDataLst>
              <p:tags r:id="rId2"/>
            </p:custDataLst>
          </p:nvPr>
        </p:nvCxnSpPr>
        <p:spPr>
          <a:xfrm>
            <a:off x="0" y="0"/>
            <a:ext cx="2367280" cy="1338498"/>
          </a:xfrm>
          <a:prstGeom prst="line">
            <a:avLst/>
          </a:prstGeom>
          <a:ln>
            <a:solidFill>
              <a:srgbClr val="AE31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23BC9C9-E4F0-4EDF-B2AE-41878E7BF6A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500577" y="2859613"/>
            <a:ext cx="697819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구해줘</a:t>
            </a:r>
            <a:r>
              <a:rPr lang="en-US" altLang="ko-KR" sz="25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! </a:t>
            </a:r>
            <a:r>
              <a:rPr lang="ko-KR" altLang="en-US" sz="25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룸즈</a:t>
            </a:r>
            <a:endParaRPr lang="en-US" altLang="ko-KR" sz="25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800" b="1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ㅋ</a:t>
            </a:r>
            <a:br>
              <a:rPr lang="en-US" altLang="ko-KR" sz="35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</a:br>
            <a:r>
              <a:rPr lang="en-US" altLang="ko-KR" sz="3500" b="1" dirty="0">
                <a:solidFill>
                  <a:srgbClr val="AE314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Django</a:t>
            </a:r>
            <a:r>
              <a:rPr lang="ko-KR" altLang="en-US" sz="3500" b="1" dirty="0">
                <a:solidFill>
                  <a:srgbClr val="AE314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 통한 강의실 예약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FB5C9-B4FD-438B-A3F7-E18616175B6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79600" y="6016241"/>
            <a:ext cx="3312400" cy="778950"/>
          </a:xfrm>
          <a:prstGeom prst="rect">
            <a:avLst/>
          </a:prstGeom>
          <a:noFill/>
        </p:spPr>
        <p:txBody>
          <a:bodyPr wrap="none" rIns="360000" bIns="360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강병지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김태윤 서정빈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황승한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930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A0C65E2-08B5-487E-AE9C-4DA959E551F7}"/>
              </a:ext>
            </a:extLst>
          </p:cNvPr>
          <p:cNvSpPr txBox="1"/>
          <p:nvPr/>
        </p:nvSpPr>
        <p:spPr>
          <a:xfrm>
            <a:off x="141083" y="79080"/>
            <a:ext cx="8923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DB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설계서 </a:t>
            </a:r>
            <a:r>
              <a:rPr lang="en-US" altLang="ko-KR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ROOM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5331ACE-17E8-412F-857E-42413A669AC6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5EAB6680-E008-4927-A84A-2C0765F79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791460"/>
              </p:ext>
            </p:extLst>
          </p:nvPr>
        </p:nvGraphicFramePr>
        <p:xfrm>
          <a:off x="2073909" y="1004713"/>
          <a:ext cx="8044181" cy="369145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166719">
                  <a:extLst>
                    <a:ext uri="{9D8B030D-6E8A-4147-A177-3AD203B41FA5}">
                      <a16:colId xmlns:a16="http://schemas.microsoft.com/office/drawing/2014/main" val="3954515244"/>
                    </a:ext>
                  </a:extLst>
                </a:gridCol>
                <a:gridCol w="1105694">
                  <a:extLst>
                    <a:ext uri="{9D8B030D-6E8A-4147-A177-3AD203B41FA5}">
                      <a16:colId xmlns:a16="http://schemas.microsoft.com/office/drawing/2014/main" val="3603774774"/>
                    </a:ext>
                  </a:extLst>
                </a:gridCol>
                <a:gridCol w="732310">
                  <a:extLst>
                    <a:ext uri="{9D8B030D-6E8A-4147-A177-3AD203B41FA5}">
                      <a16:colId xmlns:a16="http://schemas.microsoft.com/office/drawing/2014/main" val="317019412"/>
                    </a:ext>
                  </a:extLst>
                </a:gridCol>
                <a:gridCol w="1024594">
                  <a:extLst>
                    <a:ext uri="{9D8B030D-6E8A-4147-A177-3AD203B41FA5}">
                      <a16:colId xmlns:a16="http://schemas.microsoft.com/office/drawing/2014/main" val="3187523771"/>
                    </a:ext>
                  </a:extLst>
                </a:gridCol>
                <a:gridCol w="2007432">
                  <a:extLst>
                    <a:ext uri="{9D8B030D-6E8A-4147-A177-3AD203B41FA5}">
                      <a16:colId xmlns:a16="http://schemas.microsoft.com/office/drawing/2014/main" val="3809226948"/>
                    </a:ext>
                  </a:extLst>
                </a:gridCol>
                <a:gridCol w="2007432">
                  <a:extLst>
                    <a:ext uri="{9D8B030D-6E8A-4147-A177-3AD203B41FA5}">
                      <a16:colId xmlns:a16="http://schemas.microsoft.com/office/drawing/2014/main" val="1110075342"/>
                    </a:ext>
                  </a:extLst>
                </a:gridCol>
              </a:tblGrid>
              <a:tr h="617479">
                <a:tc rowSpan="2"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2400" b="0" kern="10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테이블 설계서</a:t>
                      </a:r>
                      <a:endParaRPr lang="ko-KR" sz="2400" b="0" kern="100" dirty="0">
                        <a:solidFill>
                          <a:schemeClr val="tx1"/>
                        </a:solidFill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296A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프로젝트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296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강의실 예약 시스템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296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181185"/>
                  </a:ext>
                </a:extLst>
              </a:tr>
              <a:tr h="61382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작성일자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0C8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2021-06-20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0C8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286458"/>
                  </a:ext>
                </a:extLst>
              </a:tr>
              <a:tr h="6154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단계명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296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설계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활동명</a:t>
                      </a:r>
                      <a:endParaRPr lang="ko-KR" sz="1400" b="0" kern="10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상세설계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작업명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데이터베이스 설계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891008"/>
                  </a:ext>
                </a:extLst>
              </a:tr>
              <a:tr h="6138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DB</a:t>
                      </a: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296A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MySQL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0C8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User_ID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0C8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Newuser_jeongbin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0C8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801002"/>
                  </a:ext>
                </a:extLst>
              </a:tr>
              <a:tr h="6154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테이블명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296A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Times New Roman" panose="02020603050405020304" pitchFamily="18" charset="0"/>
                        </a:rPr>
                        <a:t>Room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작성일자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2021-06-20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333349"/>
                  </a:ext>
                </a:extLst>
              </a:tr>
              <a:tr h="6154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테이블설명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296A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Times New Roman" panose="02020603050405020304" pitchFamily="18" charset="0"/>
                        </a:rPr>
                        <a:t>강의실의 정보를 등록하고 관리한다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0C8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1180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49AB4CA-EDDC-4806-9829-8132D06F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4933597"/>
            <a:ext cx="10868025" cy="1619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86661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62C6DF5-9502-40FD-92EF-BE885BB74FCC}"/>
              </a:ext>
            </a:extLst>
          </p:cNvPr>
          <p:cNvSpPr txBox="1"/>
          <p:nvPr/>
        </p:nvSpPr>
        <p:spPr>
          <a:xfrm>
            <a:off x="141083" y="79080"/>
            <a:ext cx="8923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DB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설계서 </a:t>
            </a:r>
            <a:r>
              <a:rPr lang="en-US" altLang="ko-KR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 RESERVATION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700EDA8-4770-4718-9B89-E2D32DBBA318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CE2F3D-2DCF-487C-A455-C4066BA47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80377"/>
              </p:ext>
            </p:extLst>
          </p:nvPr>
        </p:nvGraphicFramePr>
        <p:xfrm>
          <a:off x="2073909" y="1004713"/>
          <a:ext cx="8044181" cy="369145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166719">
                  <a:extLst>
                    <a:ext uri="{9D8B030D-6E8A-4147-A177-3AD203B41FA5}">
                      <a16:colId xmlns:a16="http://schemas.microsoft.com/office/drawing/2014/main" val="3954515244"/>
                    </a:ext>
                  </a:extLst>
                </a:gridCol>
                <a:gridCol w="1105694">
                  <a:extLst>
                    <a:ext uri="{9D8B030D-6E8A-4147-A177-3AD203B41FA5}">
                      <a16:colId xmlns:a16="http://schemas.microsoft.com/office/drawing/2014/main" val="3603774774"/>
                    </a:ext>
                  </a:extLst>
                </a:gridCol>
                <a:gridCol w="732310">
                  <a:extLst>
                    <a:ext uri="{9D8B030D-6E8A-4147-A177-3AD203B41FA5}">
                      <a16:colId xmlns:a16="http://schemas.microsoft.com/office/drawing/2014/main" val="317019412"/>
                    </a:ext>
                  </a:extLst>
                </a:gridCol>
                <a:gridCol w="1024594">
                  <a:extLst>
                    <a:ext uri="{9D8B030D-6E8A-4147-A177-3AD203B41FA5}">
                      <a16:colId xmlns:a16="http://schemas.microsoft.com/office/drawing/2014/main" val="3187523771"/>
                    </a:ext>
                  </a:extLst>
                </a:gridCol>
                <a:gridCol w="2007432">
                  <a:extLst>
                    <a:ext uri="{9D8B030D-6E8A-4147-A177-3AD203B41FA5}">
                      <a16:colId xmlns:a16="http://schemas.microsoft.com/office/drawing/2014/main" val="3809226948"/>
                    </a:ext>
                  </a:extLst>
                </a:gridCol>
                <a:gridCol w="2007432">
                  <a:extLst>
                    <a:ext uri="{9D8B030D-6E8A-4147-A177-3AD203B41FA5}">
                      <a16:colId xmlns:a16="http://schemas.microsoft.com/office/drawing/2014/main" val="1110075342"/>
                    </a:ext>
                  </a:extLst>
                </a:gridCol>
              </a:tblGrid>
              <a:tr h="617479">
                <a:tc rowSpan="2"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2400" b="0" kern="10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테이블 설계서</a:t>
                      </a:r>
                      <a:endParaRPr lang="ko-KR" sz="2400" b="0" kern="100" dirty="0">
                        <a:solidFill>
                          <a:schemeClr val="tx1"/>
                        </a:solidFill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296A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프로젝트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296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강의실 예약 시스템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296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181185"/>
                  </a:ext>
                </a:extLst>
              </a:tr>
              <a:tr h="61382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작성일자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0C8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2021-06-20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0C8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286458"/>
                  </a:ext>
                </a:extLst>
              </a:tr>
              <a:tr h="6154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단계명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296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설계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활동명</a:t>
                      </a:r>
                      <a:endParaRPr lang="ko-KR" sz="1400" b="0" kern="10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상세설계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작업명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데이터베이스 설계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891008"/>
                  </a:ext>
                </a:extLst>
              </a:tr>
              <a:tr h="6138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DB</a:t>
                      </a: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296A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MySQL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0C8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User_ID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0C8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Newuser_jeongbin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0C8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801002"/>
                  </a:ext>
                </a:extLst>
              </a:tr>
              <a:tr h="6154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테이블명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296A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Times New Roman" panose="02020603050405020304" pitchFamily="18" charset="0"/>
                        </a:rPr>
                        <a:t>Reservation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작성일자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2021-06-20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333349"/>
                  </a:ext>
                </a:extLst>
              </a:tr>
              <a:tr h="6154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테이블설명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296A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Times New Roman" panose="02020603050405020304" pitchFamily="18" charset="0"/>
                        </a:rPr>
                        <a:t>사용자와 강의실 사이의 예약의 관계를 규명</a:t>
                      </a:r>
                      <a:r>
                        <a:rPr lang="en-US" alt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Times New Roman" panose="02020603050405020304" pitchFamily="18" charset="0"/>
                        </a:rPr>
                        <a:t>및 관리한다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0C8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1180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C6CD36D-AABA-4E29-956D-2D02CD3F4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" y="4939771"/>
            <a:ext cx="10858500" cy="15739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283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93" imgH="493" progId="TCLayout.ActiveDocument.1">
                  <p:embed/>
                </p:oleObj>
              </mc:Choice>
              <mc:Fallback>
                <p:oleObj name="think-cell Slide" r:id="rId6" imgW="493" imgH="493" progId="TCLayout.ActiveDocument.1">
                  <p:embed/>
                  <p:pic>
                    <p:nvPicPr>
                      <p:cNvPr id="3" name="개체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26C30029-7640-415E-BD5E-521CC93A3A6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32729" y="2215508"/>
            <a:ext cx="3926541" cy="2426984"/>
          </a:xfrm>
          <a:prstGeom prst="rect">
            <a:avLst/>
          </a:prstGeom>
          <a:solidFill>
            <a:schemeClr val="bg1"/>
          </a:solidFill>
          <a:ln w="114300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4268D-3098-453B-83A3-990D743ED6AC}"/>
              </a:ext>
            </a:extLst>
          </p:cNvPr>
          <p:cNvSpPr txBox="1"/>
          <p:nvPr/>
        </p:nvSpPr>
        <p:spPr>
          <a:xfrm>
            <a:off x="4050770" y="2699441"/>
            <a:ext cx="4090458" cy="729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3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 로직</a:t>
            </a:r>
            <a:endParaRPr lang="en-US" altLang="ko-KR" sz="35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D640C-FC84-4F60-8496-F8AC50E628E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334162" y="3429000"/>
            <a:ext cx="3523722" cy="456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별 핵심 개발 로직 설명</a:t>
            </a:r>
          </a:p>
        </p:txBody>
      </p:sp>
    </p:spTree>
    <p:extLst>
      <p:ext uri="{BB962C8B-B14F-4D97-AF65-F5344CB8AC3E}">
        <p14:creationId xmlns:p14="http://schemas.microsoft.com/office/powerpoint/2010/main" val="1725507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F947110-76D0-431E-91C4-4A66455A1D86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2EEC6D-AD48-4D68-AC79-C75C35FB00DF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구현 로직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en-US" altLang="ko-KR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USER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1D641-BE41-4824-99A1-11B1B68D20C4}"/>
              </a:ext>
            </a:extLst>
          </p:cNvPr>
          <p:cNvSpPr txBox="1"/>
          <p:nvPr/>
        </p:nvSpPr>
        <p:spPr>
          <a:xfrm>
            <a:off x="141083" y="4198051"/>
            <a:ext cx="11878032" cy="2339102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로직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장고 내장 모듈 이용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registerform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loginform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make_password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활용성을 위한 클래스 기반 개발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권한 설정을 위한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method_decorator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포함된 함수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홈이동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로그아웃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유효성 검사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세션처리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8F5F35-C703-4357-B9B0-8A28E186D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4480"/>
            <a:ext cx="6180402" cy="25812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9E2C7A-C3BA-4796-B59B-FCCCDF664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814" y="994480"/>
            <a:ext cx="4562475" cy="2581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70180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D703D4E-61C0-479E-B8BA-B3819BE02F43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87A1485-981B-4179-8E5E-94998801554B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구현 로직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en-US" altLang="ko-KR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ROOM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377499-3FD9-4464-A73F-4EA634E3F24B}"/>
              </a:ext>
            </a:extLst>
          </p:cNvPr>
          <p:cNvSpPr txBox="1"/>
          <p:nvPr/>
        </p:nvSpPr>
        <p:spPr>
          <a:xfrm>
            <a:off x="156984" y="4640597"/>
            <a:ext cx="11878032" cy="1538883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로직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유저 정보를 잘 받아서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(RESERVATION)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기능이 원활히 되도록 하는데 집중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포함된 함수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유효성 검사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강의실 생성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강의실 삭제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강의실 목록 등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7980CF-954F-4AA0-853C-C28EC2D9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3" y="906959"/>
            <a:ext cx="8296275" cy="3505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2331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537C90B-73FF-4C7C-8207-A99AD380DC2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7527" y="847854"/>
            <a:ext cx="6850800" cy="58500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11B283-8A69-4A2B-8DDF-C5512BE58F6B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D37994-89D9-42F3-B69E-D0CC6BA22E59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구현 로직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en-US" altLang="ko-KR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 RESERVATION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CF0D5-B148-433C-8629-C589F7CF44E9}"/>
              </a:ext>
            </a:extLst>
          </p:cNvPr>
          <p:cNvSpPr txBox="1"/>
          <p:nvPr/>
        </p:nvSpPr>
        <p:spPr>
          <a:xfrm>
            <a:off x="7433705" y="4463341"/>
            <a:ext cx="4848606" cy="1938992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로직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규정 혼잡도 초과 시 예약 기능 제한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디버깅 집중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포함된 함수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유효성 검사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주문 현황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등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527A0B-8BED-4CDA-8C37-0DF6925D7FE4}"/>
              </a:ext>
            </a:extLst>
          </p:cNvPr>
          <p:cNvSpPr/>
          <p:nvPr/>
        </p:nvSpPr>
        <p:spPr>
          <a:xfrm>
            <a:off x="1430855" y="2111020"/>
            <a:ext cx="1346211" cy="2144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6DEAD9-5E5A-41FC-A621-B529A85BE654}"/>
              </a:ext>
            </a:extLst>
          </p:cNvPr>
          <p:cNvSpPr/>
          <p:nvPr/>
        </p:nvSpPr>
        <p:spPr>
          <a:xfrm>
            <a:off x="1814676" y="5452532"/>
            <a:ext cx="5060257" cy="6592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831600-CCD4-4CE5-BD7A-1CB46284FC9F}"/>
              </a:ext>
            </a:extLst>
          </p:cNvPr>
          <p:cNvSpPr/>
          <p:nvPr/>
        </p:nvSpPr>
        <p:spPr>
          <a:xfrm>
            <a:off x="1419566" y="2539998"/>
            <a:ext cx="3084700" cy="42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614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544791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93" imgH="493" progId="TCLayout.ActiveDocument.1">
                  <p:embed/>
                </p:oleObj>
              </mc:Choice>
              <mc:Fallback>
                <p:oleObj name="think-cell Slide" r:id="rId6" imgW="493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F0758ED1-00DA-4BF6-99F0-16A95DE8BEE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6489252" y="1564640"/>
            <a:ext cx="3728720" cy="3728720"/>
          </a:xfrm>
          <a:custGeom>
            <a:avLst/>
            <a:gdLst>
              <a:gd name="connsiteX0" fmla="*/ 0 w 3728720"/>
              <a:gd name="connsiteY0" fmla="*/ 0 h 3728720"/>
              <a:gd name="connsiteX1" fmla="*/ 3728720 w 3728720"/>
              <a:gd name="connsiteY1" fmla="*/ 0 h 3728720"/>
              <a:gd name="connsiteX2" fmla="*/ 3728720 w 3728720"/>
              <a:gd name="connsiteY2" fmla="*/ 1078842 h 3728720"/>
              <a:gd name="connsiteX3" fmla="*/ 3463011 w 3728720"/>
              <a:gd name="connsiteY3" fmla="*/ 1078842 h 3728720"/>
              <a:gd name="connsiteX4" fmla="*/ 3455666 w 3728720"/>
              <a:gd name="connsiteY4" fmla="*/ 273054 h 3728720"/>
              <a:gd name="connsiteX5" fmla="*/ 273054 w 3728720"/>
              <a:gd name="connsiteY5" fmla="*/ 273054 h 3728720"/>
              <a:gd name="connsiteX6" fmla="*/ 273054 w 3728720"/>
              <a:gd name="connsiteY6" fmla="*/ 3455666 h 3728720"/>
              <a:gd name="connsiteX7" fmla="*/ 3455666 w 3728720"/>
              <a:gd name="connsiteY7" fmla="*/ 3455666 h 3728720"/>
              <a:gd name="connsiteX8" fmla="*/ 3455666 w 3728720"/>
              <a:gd name="connsiteY8" fmla="*/ 3094765 h 3728720"/>
              <a:gd name="connsiteX9" fmla="*/ 3728720 w 3728720"/>
              <a:gd name="connsiteY9" fmla="*/ 3094765 h 3728720"/>
              <a:gd name="connsiteX10" fmla="*/ 3728720 w 3728720"/>
              <a:gd name="connsiteY10" fmla="*/ 3728720 h 3728720"/>
              <a:gd name="connsiteX11" fmla="*/ 0 w 3728720"/>
              <a:gd name="connsiteY11" fmla="*/ 3728720 h 372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720" h="3728720">
                <a:moveTo>
                  <a:pt x="0" y="0"/>
                </a:moveTo>
                <a:lnTo>
                  <a:pt x="3728720" y="0"/>
                </a:lnTo>
                <a:lnTo>
                  <a:pt x="3728720" y="1078842"/>
                </a:lnTo>
                <a:lnTo>
                  <a:pt x="3463011" y="1078842"/>
                </a:lnTo>
                <a:lnTo>
                  <a:pt x="3455666" y="273054"/>
                </a:lnTo>
                <a:lnTo>
                  <a:pt x="273054" y="273054"/>
                </a:lnTo>
                <a:lnTo>
                  <a:pt x="273054" y="3455666"/>
                </a:lnTo>
                <a:lnTo>
                  <a:pt x="3455666" y="3455666"/>
                </a:lnTo>
                <a:lnTo>
                  <a:pt x="3455666" y="3094765"/>
                </a:lnTo>
                <a:lnTo>
                  <a:pt x="3728720" y="3094765"/>
                </a:lnTo>
                <a:lnTo>
                  <a:pt x="3728720" y="3728720"/>
                </a:lnTo>
                <a:lnTo>
                  <a:pt x="0" y="3728720"/>
                </a:lnTo>
                <a:close/>
              </a:path>
            </a:pathLst>
          </a:custGeom>
          <a:solidFill>
            <a:srgbClr val="AE3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C5DF5F2-13CE-4373-8244-72E92F959A9E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10217972" y="5293360"/>
            <a:ext cx="2011680" cy="1564640"/>
          </a:xfrm>
          <a:prstGeom prst="line">
            <a:avLst/>
          </a:prstGeom>
          <a:ln>
            <a:solidFill>
              <a:srgbClr val="AE31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4964954" y="3288417"/>
            <a:ext cx="2805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감사합니다</a:t>
            </a:r>
            <a:r>
              <a:rPr lang="en-US" altLang="ko-KR" sz="4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lang="ko-KR" altLang="en-US" sz="4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27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3414971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93" imgH="493" progId="TCLayout.ActiveDocument.1">
                  <p:embed/>
                </p:oleObj>
              </mc:Choice>
              <mc:Fallback>
                <p:oleObj name="think-cell Slide" r:id="rId8" imgW="493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90E9C5-A2F8-47F5-BD3C-4ED88F4472A9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-13448" y="3722699"/>
            <a:ext cx="121920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-13448" y="-13447"/>
            <a:ext cx="5553635" cy="826437"/>
            <a:chOff x="0" y="0"/>
            <a:chExt cx="3576918" cy="826437"/>
          </a:xfrm>
        </p:grpSpPr>
        <p:sp>
          <p:nvSpPr>
            <p:cNvPr id="51" name="오각형 50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3576918" cy="826437"/>
            </a:xfrm>
            <a:prstGeom prst="homePlate">
              <a:avLst/>
            </a:prstGeom>
            <a:solidFill>
              <a:srgbClr val="AE3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2" name="오각형 51"/>
            <p:cNvSpPr/>
            <p:nvPr>
              <p:custDataLst>
                <p:tags r:id="rId4"/>
              </p:custDataLst>
            </p:nvPr>
          </p:nvSpPr>
          <p:spPr>
            <a:xfrm>
              <a:off x="134470" y="0"/>
              <a:ext cx="2823882" cy="826437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3" name="오각형 52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40341" y="0"/>
              <a:ext cx="2245094" cy="826437"/>
            </a:xfrm>
            <a:prstGeom prst="homePlate">
              <a:avLst/>
            </a:prstGeom>
            <a:solidFill>
              <a:srgbClr val="AE3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4" name="TextBox 53"/>
            <p:cNvSpPr txBox="1"/>
            <p:nvPr>
              <p:custDataLst>
                <p:tags r:id="rId6"/>
              </p:custDataLst>
            </p:nvPr>
          </p:nvSpPr>
          <p:spPr>
            <a:xfrm>
              <a:off x="251383" y="72245"/>
              <a:ext cx="14388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Contents</a:t>
              </a:r>
              <a:endPara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7BF52C0-7E61-48C1-BD22-D51E3C670883}"/>
              </a:ext>
            </a:extLst>
          </p:cNvPr>
          <p:cNvGrpSpPr/>
          <p:nvPr/>
        </p:nvGrpSpPr>
        <p:grpSpPr>
          <a:xfrm>
            <a:off x="294055" y="3628779"/>
            <a:ext cx="2316480" cy="2040483"/>
            <a:chOff x="1591681" y="3610939"/>
            <a:chExt cx="2316480" cy="204048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EBE0B7B7-AA61-49C4-BC40-384F589E836E}"/>
                </a:ext>
              </a:extLst>
            </p:cNvPr>
            <p:cNvGrpSpPr/>
            <p:nvPr/>
          </p:nvGrpSpPr>
          <p:grpSpPr>
            <a:xfrm>
              <a:off x="1591681" y="3610939"/>
              <a:ext cx="2316480" cy="1525623"/>
              <a:chOff x="2159857" y="2546413"/>
              <a:chExt cx="2316480" cy="1525623"/>
            </a:xfrm>
          </p:grpSpPr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A2BBBE7C-E6FC-46E3-B517-8159D79B23A0}"/>
                  </a:ext>
                </a:extLst>
              </p:cNvPr>
              <p:cNvSpPr/>
              <p:nvPr/>
            </p:nvSpPr>
            <p:spPr>
              <a:xfrm>
                <a:off x="2159857" y="3398757"/>
                <a:ext cx="2316480" cy="673279"/>
              </a:xfrm>
              <a:prstGeom prst="roundRect">
                <a:avLst/>
              </a:prstGeom>
              <a:solidFill>
                <a:srgbClr val="AE3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1. </a:t>
                </a:r>
                <a:r>
                  <a:rPr lang="ko-KR" altLang="en-US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주제 선정</a:t>
                </a:r>
                <a:endParaRPr lang="ko-KR" altLang="en-US" sz="2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1ADA8D1A-9F52-4A55-A05D-F2BB2AB6C39F}"/>
                  </a:ext>
                </a:extLst>
              </p:cNvPr>
              <p:cNvSpPr/>
              <p:nvPr/>
            </p:nvSpPr>
            <p:spPr>
              <a:xfrm>
                <a:off x="3206337" y="2546413"/>
                <a:ext cx="223520" cy="223520"/>
              </a:xfrm>
              <a:prstGeom prst="ellipse">
                <a:avLst/>
              </a:prstGeom>
              <a:solidFill>
                <a:srgbClr val="AE3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E0791368-5F19-4BB8-9620-CE160DB48932}"/>
                  </a:ext>
                </a:extLst>
              </p:cNvPr>
              <p:cNvCxnSpPr>
                <a:cxnSpLocks/>
                <a:stCxn id="66" idx="4"/>
                <a:endCxn id="65" idx="0"/>
              </p:cNvCxnSpPr>
              <p:nvPr/>
            </p:nvCxnSpPr>
            <p:spPr>
              <a:xfrm>
                <a:off x="3318097" y="2769933"/>
                <a:ext cx="0" cy="628824"/>
              </a:xfrm>
              <a:prstGeom prst="line">
                <a:avLst/>
              </a:prstGeom>
              <a:ln w="38100">
                <a:solidFill>
                  <a:srgbClr val="AE3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719423-542F-46FC-B6E6-84E53192F3C2}"/>
                </a:ext>
              </a:extLst>
            </p:cNvPr>
            <p:cNvSpPr txBox="1"/>
            <p:nvPr/>
          </p:nvSpPr>
          <p:spPr>
            <a:xfrm>
              <a:off x="1830582" y="5271895"/>
              <a:ext cx="1848464" cy="379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471A48-602C-47F5-B70E-4A8E1EA75AB4}"/>
              </a:ext>
            </a:extLst>
          </p:cNvPr>
          <p:cNvGrpSpPr/>
          <p:nvPr/>
        </p:nvGrpSpPr>
        <p:grpSpPr>
          <a:xfrm>
            <a:off x="2610867" y="1864954"/>
            <a:ext cx="2318400" cy="1967838"/>
            <a:chOff x="4909965" y="1866621"/>
            <a:chExt cx="2318400" cy="1967838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C953272-DABC-40F7-BB17-EF5FD6E77EF9}"/>
                </a:ext>
              </a:extLst>
            </p:cNvPr>
            <p:cNvSpPr/>
            <p:nvPr/>
          </p:nvSpPr>
          <p:spPr>
            <a:xfrm rot="10800000">
              <a:off x="5970792" y="3610939"/>
              <a:ext cx="223520" cy="223520"/>
            </a:xfrm>
            <a:prstGeom prst="ellipse">
              <a:avLst/>
            </a:prstGeom>
            <a:solidFill>
              <a:srgbClr val="AE3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8620389-59B9-4779-A023-5C022131F4EE}"/>
                </a:ext>
              </a:extLst>
            </p:cNvPr>
            <p:cNvGrpSpPr/>
            <p:nvPr/>
          </p:nvGrpSpPr>
          <p:grpSpPr>
            <a:xfrm>
              <a:off x="4909965" y="2362775"/>
              <a:ext cx="2318400" cy="1248164"/>
              <a:chOff x="5035174" y="2547163"/>
              <a:chExt cx="2318400" cy="1248164"/>
            </a:xfrm>
          </p:grpSpPr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89BE95BC-4274-4DCF-B7D0-7EEB9F495B54}"/>
                  </a:ext>
                </a:extLst>
              </p:cNvPr>
              <p:cNvSpPr/>
              <p:nvPr/>
            </p:nvSpPr>
            <p:spPr>
              <a:xfrm>
                <a:off x="5035174" y="2547163"/>
                <a:ext cx="2318400" cy="673279"/>
              </a:xfrm>
              <a:prstGeom prst="roundRect">
                <a:avLst/>
              </a:prstGeom>
              <a:solidFill>
                <a:srgbClr val="AE3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2. DB </a:t>
                </a:r>
                <a:r>
                  <a:rPr lang="ko-KR" altLang="en-US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설계서</a:t>
                </a:r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E42898AD-B8B1-41B2-A3A5-0AA977D0C95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202867" y="3147806"/>
                <a:ext cx="9785" cy="647521"/>
              </a:xfrm>
              <a:prstGeom prst="line">
                <a:avLst/>
              </a:prstGeom>
              <a:ln w="38100">
                <a:solidFill>
                  <a:srgbClr val="AE3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39A7FD6-15A4-41F2-9348-C492E82BF51E}"/>
                </a:ext>
              </a:extLst>
            </p:cNvPr>
            <p:cNvSpPr txBox="1"/>
            <p:nvPr/>
          </p:nvSpPr>
          <p:spPr>
            <a:xfrm>
              <a:off x="5062467" y="1866621"/>
              <a:ext cx="2122051" cy="338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F8B53B-CF63-4DD0-8FAB-9DAA5868610E}"/>
              </a:ext>
            </a:extLst>
          </p:cNvPr>
          <p:cNvGrpSpPr/>
          <p:nvPr/>
        </p:nvGrpSpPr>
        <p:grpSpPr>
          <a:xfrm>
            <a:off x="4937760" y="3628779"/>
            <a:ext cx="2316480" cy="2009848"/>
            <a:chOff x="8261835" y="3610939"/>
            <a:chExt cx="2316480" cy="2009848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E04AE273-1C98-4C8E-9343-D6CEA9C92E82}"/>
                </a:ext>
              </a:extLst>
            </p:cNvPr>
            <p:cNvGrpSpPr/>
            <p:nvPr/>
          </p:nvGrpSpPr>
          <p:grpSpPr>
            <a:xfrm>
              <a:off x="8261835" y="3610939"/>
              <a:ext cx="2316480" cy="1544320"/>
              <a:chOff x="2570058" y="2648392"/>
              <a:chExt cx="2316480" cy="1544320"/>
            </a:xfrm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2B0B8ECF-23BF-41F0-9C15-35D580A19A50}"/>
                  </a:ext>
                </a:extLst>
              </p:cNvPr>
              <p:cNvSpPr/>
              <p:nvPr/>
            </p:nvSpPr>
            <p:spPr>
              <a:xfrm>
                <a:off x="2570058" y="3519433"/>
                <a:ext cx="2316480" cy="673279"/>
              </a:xfrm>
              <a:prstGeom prst="roundRect">
                <a:avLst/>
              </a:prstGeom>
              <a:solidFill>
                <a:srgbClr val="AE3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3. USER</a:t>
                </a:r>
                <a:endPara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18463479-8A39-4258-8B01-9879A0757DD2}"/>
                  </a:ext>
                </a:extLst>
              </p:cNvPr>
              <p:cNvSpPr/>
              <p:nvPr/>
            </p:nvSpPr>
            <p:spPr>
              <a:xfrm>
                <a:off x="3616538" y="2648392"/>
                <a:ext cx="223520" cy="223520"/>
              </a:xfrm>
              <a:prstGeom prst="ellipse">
                <a:avLst/>
              </a:prstGeom>
              <a:solidFill>
                <a:srgbClr val="AE3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CD2FED7B-B42E-4B0C-9D8E-311712F5C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3406" y="2871912"/>
                <a:ext cx="9785" cy="647521"/>
              </a:xfrm>
              <a:prstGeom prst="line">
                <a:avLst/>
              </a:prstGeom>
              <a:ln w="38100">
                <a:solidFill>
                  <a:srgbClr val="AE3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35C785-3ECD-40C6-A38C-CB71F5F34A2D}"/>
                </a:ext>
              </a:extLst>
            </p:cNvPr>
            <p:cNvSpPr txBox="1"/>
            <p:nvPr/>
          </p:nvSpPr>
          <p:spPr>
            <a:xfrm>
              <a:off x="8261835" y="5241260"/>
              <a:ext cx="2316480" cy="379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40A5FD2-46C5-4CB9-BCFB-5CACB4D82159}"/>
              </a:ext>
            </a:extLst>
          </p:cNvPr>
          <p:cNvGrpSpPr/>
          <p:nvPr/>
        </p:nvGrpSpPr>
        <p:grpSpPr>
          <a:xfrm>
            <a:off x="7254240" y="1017942"/>
            <a:ext cx="2318400" cy="2814850"/>
            <a:chOff x="4918458" y="1019609"/>
            <a:chExt cx="2318400" cy="281485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20EC469-C6FD-46F5-9CF1-7B363C10B682}"/>
                </a:ext>
              </a:extLst>
            </p:cNvPr>
            <p:cNvSpPr/>
            <p:nvPr/>
          </p:nvSpPr>
          <p:spPr>
            <a:xfrm rot="10800000">
              <a:off x="5970792" y="3610939"/>
              <a:ext cx="223520" cy="223520"/>
            </a:xfrm>
            <a:prstGeom prst="ellipse">
              <a:avLst/>
            </a:prstGeom>
            <a:solidFill>
              <a:srgbClr val="AE3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901933-84AB-4CB3-8344-33B79667D4A4}"/>
                </a:ext>
              </a:extLst>
            </p:cNvPr>
            <p:cNvGrpSpPr/>
            <p:nvPr/>
          </p:nvGrpSpPr>
          <p:grpSpPr>
            <a:xfrm>
              <a:off x="4918458" y="2362776"/>
              <a:ext cx="2318400" cy="1248163"/>
              <a:chOff x="5043667" y="2547164"/>
              <a:chExt cx="2318400" cy="1248163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1A89988F-C5A4-43AD-8D8B-DC24917A7A9F}"/>
                  </a:ext>
                </a:extLst>
              </p:cNvPr>
              <p:cNvSpPr/>
              <p:nvPr/>
            </p:nvSpPr>
            <p:spPr>
              <a:xfrm>
                <a:off x="5043667" y="2547164"/>
                <a:ext cx="2318400" cy="673279"/>
              </a:xfrm>
              <a:prstGeom prst="roundRect">
                <a:avLst/>
              </a:prstGeom>
              <a:solidFill>
                <a:srgbClr val="AE3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4. ROOM</a:t>
                </a:r>
                <a:endPara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45BEBBB3-2623-48E8-9546-7F58269B70E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202867" y="3147806"/>
                <a:ext cx="9785" cy="647521"/>
              </a:xfrm>
              <a:prstGeom prst="line">
                <a:avLst/>
              </a:prstGeom>
              <a:ln w="38100">
                <a:solidFill>
                  <a:srgbClr val="AE3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1C7E23-5C00-40E0-9CDA-0F7F9481E2D6}"/>
                </a:ext>
              </a:extLst>
            </p:cNvPr>
            <p:cNvSpPr txBox="1"/>
            <p:nvPr/>
          </p:nvSpPr>
          <p:spPr>
            <a:xfrm>
              <a:off x="4918459" y="1019609"/>
              <a:ext cx="2318399" cy="338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32F5A66-83C2-4656-AFAD-D83CA01AEECC}"/>
              </a:ext>
            </a:extLst>
          </p:cNvPr>
          <p:cNvGrpSpPr/>
          <p:nvPr/>
        </p:nvGrpSpPr>
        <p:grpSpPr>
          <a:xfrm>
            <a:off x="9572640" y="3628779"/>
            <a:ext cx="2316480" cy="2009848"/>
            <a:chOff x="8261835" y="3610939"/>
            <a:chExt cx="2316480" cy="200984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5FC615D-7C35-4E67-8B5B-F194FCF842E8}"/>
                </a:ext>
              </a:extLst>
            </p:cNvPr>
            <p:cNvGrpSpPr/>
            <p:nvPr/>
          </p:nvGrpSpPr>
          <p:grpSpPr>
            <a:xfrm>
              <a:off x="8261835" y="3610939"/>
              <a:ext cx="2316480" cy="1544320"/>
              <a:chOff x="2570058" y="2648392"/>
              <a:chExt cx="2316480" cy="1544320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47A3D0C8-9806-483A-9CDC-47662D76AE0B}"/>
                  </a:ext>
                </a:extLst>
              </p:cNvPr>
              <p:cNvSpPr/>
              <p:nvPr/>
            </p:nvSpPr>
            <p:spPr>
              <a:xfrm>
                <a:off x="2570058" y="3519433"/>
                <a:ext cx="2316480" cy="673279"/>
              </a:xfrm>
              <a:prstGeom prst="roundRect">
                <a:avLst/>
              </a:prstGeom>
              <a:solidFill>
                <a:srgbClr val="AE3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5. RESERVATION</a:t>
                </a:r>
                <a:endPara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C4C8C3F5-B803-4473-B4F8-15C835874CB6}"/>
                  </a:ext>
                </a:extLst>
              </p:cNvPr>
              <p:cNvSpPr/>
              <p:nvPr/>
            </p:nvSpPr>
            <p:spPr>
              <a:xfrm>
                <a:off x="3616538" y="2648392"/>
                <a:ext cx="223520" cy="223520"/>
              </a:xfrm>
              <a:prstGeom prst="ellipse">
                <a:avLst/>
              </a:prstGeom>
              <a:solidFill>
                <a:srgbClr val="AE3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A0A26F72-1979-4055-9635-B501E9305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3406" y="2871912"/>
                <a:ext cx="9785" cy="647521"/>
              </a:xfrm>
              <a:prstGeom prst="line">
                <a:avLst/>
              </a:prstGeom>
              <a:ln w="38100">
                <a:solidFill>
                  <a:srgbClr val="AE3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3952021-0E4C-414C-85BA-DED38119ED2C}"/>
                </a:ext>
              </a:extLst>
            </p:cNvPr>
            <p:cNvSpPr txBox="1"/>
            <p:nvPr/>
          </p:nvSpPr>
          <p:spPr>
            <a:xfrm>
              <a:off x="8261835" y="5241260"/>
              <a:ext cx="2316480" cy="379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04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83096923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437B4333-CC59-4B8A-8431-1964470DD8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32729" y="2215508"/>
            <a:ext cx="3926541" cy="2426984"/>
          </a:xfrm>
          <a:prstGeom prst="rect">
            <a:avLst/>
          </a:prstGeom>
          <a:solidFill>
            <a:schemeClr val="bg1"/>
          </a:solidFill>
          <a:ln w="114300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130A5B-1D30-4B15-B78C-CC4BF06B5591}"/>
              </a:ext>
            </a:extLst>
          </p:cNvPr>
          <p:cNvSpPr txBox="1"/>
          <p:nvPr/>
        </p:nvSpPr>
        <p:spPr>
          <a:xfrm>
            <a:off x="4050770" y="2699441"/>
            <a:ext cx="4090458" cy="729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3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주제 선정</a:t>
            </a:r>
            <a:endParaRPr lang="en-US" altLang="ko-KR" sz="35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B6CA0-9F50-4BCB-9F92-97E8242CC18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903221" y="3429000"/>
            <a:ext cx="2385589" cy="456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탐구 주제 선정 배경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08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9F2167D-868C-4F39-AF28-CB8B4C272B00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68D89CD-3725-48BD-8AB8-0FF9CCC01A1B}"/>
              </a:ext>
            </a:extLst>
          </p:cNvPr>
          <p:cNvSpPr txBox="1"/>
          <p:nvPr/>
        </p:nvSpPr>
        <p:spPr>
          <a:xfrm>
            <a:off x="141083" y="79080"/>
            <a:ext cx="7549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 선정 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 선정 배경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691882-05E9-4915-80B3-1F93FA8717F8}"/>
              </a:ext>
            </a:extLst>
          </p:cNvPr>
          <p:cNvSpPr txBox="1"/>
          <p:nvPr/>
        </p:nvSpPr>
        <p:spPr>
          <a:xfrm>
            <a:off x="871700" y="2067107"/>
            <a:ext cx="111710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강의실 예약 시스템이 왜 필요할까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  <a:p>
            <a:pPr>
              <a:spcAft>
                <a:spcPts val="1200"/>
              </a:spcAft>
            </a:pPr>
            <a:endParaRPr lang="en-US" altLang="ko-KR" sz="2800" dirty="0">
              <a:solidFill>
                <a:schemeClr val="tx2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학과 특성 상 잦은 프로젝트 빈도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코로나로 인한 교내 시설물 사용 제한 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도서관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학과 독서실 등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하지만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체계화 되지 않은 현 강의실 대여 시스템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779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9F2167D-868C-4F39-AF28-CB8B4C272B00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68D89CD-3725-48BD-8AB8-0FF9CCC01A1B}"/>
              </a:ext>
            </a:extLst>
          </p:cNvPr>
          <p:cNvSpPr txBox="1"/>
          <p:nvPr/>
        </p:nvSpPr>
        <p:spPr>
          <a:xfrm>
            <a:off x="141083" y="79080"/>
            <a:ext cx="7549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 선정 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 선정 배경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98B0BC-959C-43E6-B94B-A1A9FC9F0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45" y="1509394"/>
            <a:ext cx="10577689" cy="3839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6986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9F2167D-868C-4F39-AF28-CB8B4C272B00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68D89CD-3725-48BD-8AB8-0FF9CCC01A1B}"/>
              </a:ext>
            </a:extLst>
          </p:cNvPr>
          <p:cNvSpPr txBox="1"/>
          <p:nvPr/>
        </p:nvSpPr>
        <p:spPr>
          <a:xfrm>
            <a:off x="141083" y="79080"/>
            <a:ext cx="7549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 선정 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 선정 배경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691882-05E9-4915-80B3-1F93FA8717F8}"/>
              </a:ext>
            </a:extLst>
          </p:cNvPr>
          <p:cNvSpPr txBox="1"/>
          <p:nvPr/>
        </p:nvSpPr>
        <p:spPr>
          <a:xfrm>
            <a:off x="300022" y="602300"/>
            <a:ext cx="114065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endParaRPr lang="en-US" altLang="ko-KR" dirty="0">
              <a:solidFill>
                <a:schemeClr val="tx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과제 범위를 넘어 학생과 조교 모두의 입장에서 직관적으로 영할 수 있는 시사점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Insight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제시 가능성 판단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Aft>
                <a:spcPts val="1200"/>
              </a:spcAft>
            </a:pP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-&gt;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있다면 정말 도움이 되지 않을까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</p:txBody>
      </p:sp>
      <p:pic>
        <p:nvPicPr>
          <p:cNvPr id="21" name="그림 20" descr="user-avatar-with-check-mark.png">
            <a:extLst>
              <a:ext uri="{FF2B5EF4-FFF2-40B4-BE49-F238E27FC236}">
                <a16:creationId xmlns:a16="http://schemas.microsoft.com/office/drawing/2014/main" id="{D108ABE2-FBA7-4A5A-AB40-A59E5003126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0890" y="2337957"/>
            <a:ext cx="2182086" cy="218208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81B0C02-E90D-426C-ACA3-5FA7574F0408}"/>
              </a:ext>
            </a:extLst>
          </p:cNvPr>
          <p:cNvGrpSpPr/>
          <p:nvPr/>
        </p:nvGrpSpPr>
        <p:grpSpPr>
          <a:xfrm>
            <a:off x="92869" y="2220635"/>
            <a:ext cx="12006262" cy="3648809"/>
            <a:chOff x="185737" y="1238501"/>
            <a:chExt cx="12006262" cy="364880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B1FFFD-7D04-4DE8-8358-3CBD42047C41}"/>
                </a:ext>
              </a:extLst>
            </p:cNvPr>
            <p:cNvSpPr txBox="1"/>
            <p:nvPr/>
          </p:nvSpPr>
          <p:spPr>
            <a:xfrm>
              <a:off x="185737" y="3942153"/>
              <a:ext cx="3629025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강의실 혼잡도 표시</a:t>
              </a:r>
              <a:endPara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6" name="그림 15" descr="browser.png">
              <a:extLst>
                <a:ext uri="{FF2B5EF4-FFF2-40B4-BE49-F238E27FC236}">
                  <a16:creationId xmlns:a16="http://schemas.microsoft.com/office/drawing/2014/main" id="{7DDE0C3A-3639-439E-AC89-7595A69CD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300" y="1540856"/>
              <a:ext cx="1999945" cy="199994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FA13EF3-6364-479B-8972-973854B886ED}"/>
                </a:ext>
              </a:extLst>
            </p:cNvPr>
            <p:cNvSpPr/>
            <p:nvPr/>
          </p:nvSpPr>
          <p:spPr>
            <a:xfrm>
              <a:off x="3965865" y="3942153"/>
              <a:ext cx="3914775" cy="869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ADMIN (</a:t>
              </a:r>
              <a:r>
                <a:rPr lang="ko-KR" altLang="en-US" b="1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관리자</a:t>
              </a:r>
              <a:r>
                <a:rPr lang="en-US" altLang="ko-KR" b="1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 </a:t>
              </a:r>
              <a:r>
                <a:rPr lang="ko-KR" altLang="en-US" b="1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생성</a:t>
              </a:r>
              <a:endParaRPr lang="en-US" altLang="ko-KR" b="1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0" algn="just">
                <a:lnSpc>
                  <a:spcPct val="150000"/>
                </a:lnSpc>
              </a:pPr>
              <a:r>
                <a:rPr lang="en-US" altLang="ko-KR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BD21DB8-F085-42B2-805F-11AD589BE60B}"/>
                </a:ext>
              </a:extLst>
            </p:cNvPr>
            <p:cNvSpPr/>
            <p:nvPr/>
          </p:nvSpPr>
          <p:spPr>
            <a:xfrm>
              <a:off x="8070878" y="3949046"/>
              <a:ext cx="4121121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3. </a:t>
              </a:r>
              <a:r>
                <a:rPr lang="ko-KR" altLang="en-US" b="1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추가 정보 제공</a:t>
              </a:r>
              <a:endParaRPr lang="en-US" altLang="ko-KR" b="1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5FB95F6-465C-43D6-9C70-1903B0C69E57}"/>
                </a:ext>
              </a:extLst>
            </p:cNvPr>
            <p:cNvCxnSpPr>
              <a:cxnSpLocks/>
            </p:cNvCxnSpPr>
            <p:nvPr/>
          </p:nvCxnSpPr>
          <p:spPr>
            <a:xfrm>
              <a:off x="4005001" y="1301366"/>
              <a:ext cx="0" cy="351057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170B0ED-E33D-46C5-8B7F-4F9137135405}"/>
                </a:ext>
              </a:extLst>
            </p:cNvPr>
            <p:cNvCxnSpPr>
              <a:cxnSpLocks/>
            </p:cNvCxnSpPr>
            <p:nvPr/>
          </p:nvCxnSpPr>
          <p:spPr>
            <a:xfrm>
              <a:off x="7950256" y="1238501"/>
              <a:ext cx="0" cy="364880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D19739C-9095-495D-8576-6F7B38A98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3331" y="1540856"/>
              <a:ext cx="2044340" cy="20443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5082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개체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>
            <p:custDataLst>
              <p:tags r:id="rId2"/>
            </p:custDataLst>
          </p:nvPr>
        </p:nvSpPr>
        <p:spPr>
          <a:xfrm>
            <a:off x="4132729" y="2215508"/>
            <a:ext cx="3926541" cy="2426984"/>
          </a:xfrm>
          <a:prstGeom prst="rect">
            <a:avLst/>
          </a:prstGeom>
          <a:solidFill>
            <a:schemeClr val="bg1"/>
          </a:solidFill>
          <a:ln w="114300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FDB40-74A2-4EE3-8D7E-6356256CB805}"/>
              </a:ext>
            </a:extLst>
          </p:cNvPr>
          <p:cNvSpPr txBox="1"/>
          <p:nvPr/>
        </p:nvSpPr>
        <p:spPr>
          <a:xfrm>
            <a:off x="4050770" y="2699441"/>
            <a:ext cx="4090458" cy="729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DB </a:t>
            </a:r>
            <a:r>
              <a:rPr lang="ko-KR" altLang="en-US" sz="3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설계서</a:t>
            </a:r>
            <a:endParaRPr lang="en-US" altLang="ko-KR" sz="35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712C6-A0FE-4C34-80B1-5F57A02DE80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064323" y="3429000"/>
            <a:ext cx="2063385" cy="856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 탐구를 위한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데이터타입 소개</a:t>
            </a:r>
          </a:p>
        </p:txBody>
      </p:sp>
    </p:spTree>
    <p:extLst>
      <p:ext uri="{BB962C8B-B14F-4D97-AF65-F5344CB8AC3E}">
        <p14:creationId xmlns:p14="http://schemas.microsoft.com/office/powerpoint/2010/main" val="3327937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FB561912-7857-4115-8CB9-4494226C8B03}"/>
              </a:ext>
            </a:extLst>
          </p:cNvPr>
          <p:cNvSpPr txBox="1"/>
          <p:nvPr/>
        </p:nvSpPr>
        <p:spPr>
          <a:xfrm>
            <a:off x="141083" y="79080"/>
            <a:ext cx="8923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DB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설계서 </a:t>
            </a:r>
            <a:r>
              <a:rPr lang="en-US" altLang="ko-KR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보다 나은 </a:t>
            </a:r>
            <a:r>
              <a:rPr lang="en-US" altLang="ko-KR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관리를 위한 </a:t>
            </a:r>
            <a:r>
              <a:rPr lang="en-US" altLang="ko-KR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Django – MySQL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연동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5BBBCD-05D9-40FE-850B-741D7E8EC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71" y="881720"/>
            <a:ext cx="84582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D593EC-D879-4995-88EC-DC092E16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95" y="3429000"/>
            <a:ext cx="7782559" cy="3242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C5147E1-7DC8-4B6A-AB87-780CA73D77F5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79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8FC63D3C-8DCB-4B4E-8295-688F5E4FEE24}"/>
              </a:ext>
            </a:extLst>
          </p:cNvPr>
          <p:cNvSpPr txBox="1"/>
          <p:nvPr/>
        </p:nvSpPr>
        <p:spPr>
          <a:xfrm>
            <a:off x="141083" y="79080"/>
            <a:ext cx="8923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DB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설계서 </a:t>
            </a:r>
            <a:r>
              <a:rPr lang="en-US" altLang="ko-KR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USER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021C30-3624-4138-BCF3-6E2C9F873475}"/>
              </a:ext>
            </a:extLst>
          </p:cNvPr>
          <p:cNvCxnSpPr>
            <a:cxnSpLocks/>
          </p:cNvCxnSpPr>
          <p:nvPr/>
        </p:nvCxnSpPr>
        <p:spPr>
          <a:xfrm>
            <a:off x="0" y="746254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20A9E32-F5DA-4BF8-AF6A-A55BCFAB9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480465"/>
              </p:ext>
            </p:extLst>
          </p:nvPr>
        </p:nvGraphicFramePr>
        <p:xfrm>
          <a:off x="2073909" y="1004713"/>
          <a:ext cx="8044181" cy="369145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166719">
                  <a:extLst>
                    <a:ext uri="{9D8B030D-6E8A-4147-A177-3AD203B41FA5}">
                      <a16:colId xmlns:a16="http://schemas.microsoft.com/office/drawing/2014/main" val="3954515244"/>
                    </a:ext>
                  </a:extLst>
                </a:gridCol>
                <a:gridCol w="1105694">
                  <a:extLst>
                    <a:ext uri="{9D8B030D-6E8A-4147-A177-3AD203B41FA5}">
                      <a16:colId xmlns:a16="http://schemas.microsoft.com/office/drawing/2014/main" val="3603774774"/>
                    </a:ext>
                  </a:extLst>
                </a:gridCol>
                <a:gridCol w="732310">
                  <a:extLst>
                    <a:ext uri="{9D8B030D-6E8A-4147-A177-3AD203B41FA5}">
                      <a16:colId xmlns:a16="http://schemas.microsoft.com/office/drawing/2014/main" val="317019412"/>
                    </a:ext>
                  </a:extLst>
                </a:gridCol>
                <a:gridCol w="1024594">
                  <a:extLst>
                    <a:ext uri="{9D8B030D-6E8A-4147-A177-3AD203B41FA5}">
                      <a16:colId xmlns:a16="http://schemas.microsoft.com/office/drawing/2014/main" val="3187523771"/>
                    </a:ext>
                  </a:extLst>
                </a:gridCol>
                <a:gridCol w="2007432">
                  <a:extLst>
                    <a:ext uri="{9D8B030D-6E8A-4147-A177-3AD203B41FA5}">
                      <a16:colId xmlns:a16="http://schemas.microsoft.com/office/drawing/2014/main" val="3809226948"/>
                    </a:ext>
                  </a:extLst>
                </a:gridCol>
                <a:gridCol w="2007432">
                  <a:extLst>
                    <a:ext uri="{9D8B030D-6E8A-4147-A177-3AD203B41FA5}">
                      <a16:colId xmlns:a16="http://schemas.microsoft.com/office/drawing/2014/main" val="1110075342"/>
                    </a:ext>
                  </a:extLst>
                </a:gridCol>
              </a:tblGrid>
              <a:tr h="617479">
                <a:tc rowSpan="2"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2400" b="0" kern="10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테이블 설계서</a:t>
                      </a:r>
                      <a:endParaRPr lang="ko-KR" sz="2400" b="0" kern="100" dirty="0">
                        <a:solidFill>
                          <a:schemeClr val="tx1"/>
                        </a:solidFill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296A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프로젝트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296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강의실 예약 시스템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296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181185"/>
                  </a:ext>
                </a:extLst>
              </a:tr>
              <a:tr h="61382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작성일자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0C8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2021-06-20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0C8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286458"/>
                  </a:ext>
                </a:extLst>
              </a:tr>
              <a:tr h="6154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단계명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296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설계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활동명</a:t>
                      </a:r>
                      <a:endParaRPr lang="ko-KR" sz="1400" b="0" kern="10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상세설계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작업명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데이터베이스 설계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891008"/>
                  </a:ext>
                </a:extLst>
              </a:tr>
              <a:tr h="6138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DB</a:t>
                      </a: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296A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MySQL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0C8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User_ID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0C8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Newuser_jeongbin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0C8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801002"/>
                  </a:ext>
                </a:extLst>
              </a:tr>
              <a:tr h="6154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테이블명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296A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USER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작성일자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2021-06-20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333349"/>
                  </a:ext>
                </a:extLst>
              </a:tr>
              <a:tr h="6154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테이블설명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296A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사용자의 정보를 등록하고 관리한다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0C8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11806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E1A07A7-AF18-45FA-8782-D998662FD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5091866"/>
            <a:ext cx="10915650" cy="1286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16821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KqdfzYDE2xFzn9lbgu7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vTZnRdy1Eqme5b6b9LB7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42tU7WLUikBBQ1YfST8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42tU7WLUikBBQ1YfST8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Wu74LOWHkavKfQaakV8w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42tU7WLUikBBQ1YfST8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Wu74LOWHkavKfQaakV8w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ajBsrtMeESUcd45GtZll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nSoe_EjcEC9ctS.HiCop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ajBsrtMeESUcd45GtZl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nSoe_EjcEC9ctS.HiCop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uDzwNw2zU63qzc23wLT_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XvK9dLWFESebb8a6qXVb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XUGeDgrr0Sa7FZK7ma9_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x0MVIrjsUGJdbkylfDkwA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</Words>
  <Application>Microsoft Office PowerPoint</Application>
  <PresentationFormat>와이드스크린</PresentationFormat>
  <Paragraphs>125</Paragraphs>
  <Slides>16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Arial</vt:lpstr>
      <vt:lpstr>맑은 고딕</vt:lpstr>
      <vt:lpstr>에스코어 드림 7 ExtraBold</vt:lpstr>
      <vt:lpstr>에스코어 드림 6 Bold</vt:lpstr>
      <vt:lpstr>에스코어 드림 4 Regular</vt:lpstr>
      <vt:lpstr>배달의민족 도현</vt:lpstr>
      <vt:lpstr>Wingdings</vt:lpstr>
      <vt:lpstr>Office 테마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46</cp:revision>
  <dcterms:created xsi:type="dcterms:W3CDTF">2018-05-22T15:15:52Z</dcterms:created>
  <dcterms:modified xsi:type="dcterms:W3CDTF">2021-06-20T13:35:16Z</dcterms:modified>
</cp:coreProperties>
</file>